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Cambria" charset="1" panose="02040503050406030204"/>
      <p:regular r:id="rId12"/>
    </p:embeddedFont>
    <p:embeddedFont>
      <p:font typeface="Cambria Bold" charset="1" panose="02040803050406030204"/>
      <p:regular r:id="rId13"/>
    </p:embeddedFont>
    <p:embeddedFont>
      <p:font typeface="Cambria Italics" charset="1" panose="020405030504060A0204"/>
      <p:regular r:id="rId14"/>
    </p:embeddedFont>
    <p:embeddedFont>
      <p:font typeface="Cambria Bold Italics" charset="1" panose="020408030504060A0204"/>
      <p:regular r:id="rId15"/>
    </p:embeddedFont>
    <p:embeddedFont>
      <p:font typeface="Comic Sans" charset="1" panose="03000702030302020204"/>
      <p:regular r:id="rId16"/>
    </p:embeddedFont>
    <p:embeddedFont>
      <p:font typeface="Comic Sans Bold" charset="1" panose="03000902030302020204"/>
      <p:regular r:id="rId17"/>
    </p:embeddedFont>
    <p:embeddedFont>
      <p:font typeface="Comic Sans Italics" charset="1" panose="03000702030302060204"/>
      <p:regular r:id="rId18"/>
    </p:embeddedFont>
    <p:embeddedFont>
      <p:font typeface="Comic Sans Bold Italics" charset="1" panose="03000902030302060204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Poppins Thin" charset="1" panose="00000300000000000000"/>
      <p:regular r:id="rId30"/>
    </p:embeddedFont>
    <p:embeddedFont>
      <p:font typeface="Poppins Thin Italics" charset="1" panose="00000300000000000000"/>
      <p:regular r:id="rId31"/>
    </p:embeddedFont>
    <p:embeddedFont>
      <p:font typeface="Poppins Extra-Light" charset="1" panose="00000300000000000000"/>
      <p:regular r:id="rId32"/>
    </p:embeddedFont>
    <p:embeddedFont>
      <p:font typeface="Poppins Extra-Light Italics" charset="1" panose="00000300000000000000"/>
      <p:regular r:id="rId33"/>
    </p:embeddedFont>
    <p:embeddedFont>
      <p:font typeface="Poppins Light" charset="1" panose="00000400000000000000"/>
      <p:regular r:id="rId34"/>
    </p:embeddedFont>
    <p:embeddedFont>
      <p:font typeface="Poppins Light Italics" charset="1" panose="000004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 Medium Italics" charset="1" panose="00000600000000000000"/>
      <p:regular r:id="rId37"/>
    </p:embeddedFont>
    <p:embeddedFont>
      <p:font typeface="Poppins Semi-Bold" charset="1" panose="00000700000000000000"/>
      <p:regular r:id="rId38"/>
    </p:embeddedFont>
    <p:embeddedFont>
      <p:font typeface="Poppins Semi-Bold Italics" charset="1" panose="00000700000000000000"/>
      <p:regular r:id="rId39"/>
    </p:embeddedFont>
    <p:embeddedFont>
      <p:font typeface="Poppins Ultra-Bold" charset="1" panose="00000900000000000000"/>
      <p:regular r:id="rId40"/>
    </p:embeddedFont>
    <p:embeddedFont>
      <p:font typeface="Poppins Ultra-Bold Italics" charset="1" panose="00000900000000000000"/>
      <p:regular r:id="rId41"/>
    </p:embeddedFont>
    <p:embeddedFont>
      <p:font typeface="Poppins Heavy" charset="1" panose="00000A00000000000000"/>
      <p:regular r:id="rId42"/>
    </p:embeddedFont>
    <p:embeddedFont>
      <p:font typeface="Poppins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6100715"/>
            <a:ext cx="11919549" cy="16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7"/>
              </a:lnSpc>
            </a:pPr>
            <a:r>
              <a:rPr lang="en-US" sz="15579">
                <a:solidFill>
                  <a:srgbClr val="FFFFFF"/>
                </a:solidFill>
                <a:latin typeface="Computer Says No"/>
              </a:rPr>
              <a:t>NEWS RESEARCH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13227"/>
            <a:ext cx="11016845" cy="162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8148">
                <a:solidFill>
                  <a:srgbClr val="FFFFFF"/>
                </a:solidFill>
                <a:latin typeface="Computer Says No"/>
              </a:rPr>
              <a:t>CODECRAFT:UNLEASING LANGCHAIN &amp; LLMS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0443563" y="1063292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63889" y="8312485"/>
            <a:ext cx="7323556" cy="197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6"/>
              </a:lnSpc>
            </a:pPr>
            <a:r>
              <a:rPr lang="en-US" sz="5640">
                <a:solidFill>
                  <a:srgbClr val="FFFFFF"/>
                </a:solidFill>
                <a:latin typeface="Computer Says No"/>
              </a:rPr>
              <a:t>-DANESHWARI:PES2UG23CS160-</a:t>
            </a:r>
          </a:p>
          <a:p>
            <a:pPr algn="ctr">
              <a:lnSpc>
                <a:spcPts val="7896"/>
              </a:lnSpc>
              <a:spcBef>
                <a:spcPct val="0"/>
              </a:spcBef>
            </a:pPr>
            <a:r>
              <a:rPr lang="en-US" sz="5640">
                <a:solidFill>
                  <a:srgbClr val="FFFFFF"/>
                </a:solidFill>
                <a:latin typeface="Computer Says No"/>
              </a:rPr>
              <a:t>BHAVANI:PES2UG23CS125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008259" y="2433761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FFFFFF"/>
                </a:solidFill>
                <a:latin typeface="Computer Says No"/>
              </a:rPr>
              <a:t>BUSINESS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211" y="3537844"/>
            <a:ext cx="8223524" cy="290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we are going to sell this project becoause  it helps to the people instead of reading the hole article it helps them by reducing the time </a:t>
            </a:r>
          </a:p>
          <a:p>
            <a:pPr>
              <a:lnSpc>
                <a:spcPts val="3729"/>
              </a:lnSpc>
            </a:pPr>
          </a:p>
          <a:p>
            <a:pPr>
              <a:lnSpc>
                <a:spcPts val="4215"/>
              </a:lnSpc>
            </a:pPr>
            <a:r>
              <a:rPr lang="en-US" sz="2601">
                <a:solidFill>
                  <a:srgbClr val="FFFFFF"/>
                </a:solidFill>
                <a:latin typeface="Poppins Light"/>
              </a:rPr>
              <a:t>the employees can use this project instead of reading the hole article which they need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FFFFFF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886" y="4370640"/>
            <a:ext cx="8005030" cy="377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Problem statement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Proposed Methodology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 Detailed Pipeline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Output and Result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topic choosen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Business model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Comic Sans"/>
              </a:rPr>
              <a:t>Conclusion and 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392" y="4342065"/>
            <a:ext cx="73820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446" y="1860176"/>
            <a:ext cx="10331135" cy="15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FFFFFF"/>
                </a:solidFill>
                <a:latin typeface="Computer Says No"/>
              </a:rPr>
              <a:t>PROBLEM STATEMENT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67233"/>
            <a:ext cx="16576301" cy="515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2"/>
              </a:lnSpc>
              <a:spcBef>
                <a:spcPct val="0"/>
              </a:spcBef>
            </a:pPr>
            <a:r>
              <a:rPr lang="en-US" sz="7316">
                <a:solidFill>
                  <a:srgbClr val="FFFFFF"/>
                </a:solidFill>
                <a:latin typeface="Computer Says No"/>
              </a:rPr>
              <a:t>NEWS OVERLOAD IN DIGITAL AGE MAKES FINDING RELIABLE INFO HARD. WE NEED A TOOL FOR EFFICIENT NEWS GATHERING WITH FILTERING AND ANALYSIS TO NAVIGATE COMPLEX NEWS LANDSCAPES AND MAKE INFORMED DECISIONS.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717088"/>
            <a:ext cx="9610678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P</a:t>
            </a:r>
            <a:r>
              <a:rPr lang="en-US" sz="10686">
                <a:solidFill>
                  <a:srgbClr val="FFFFFF"/>
                </a:solidFill>
                <a:latin typeface="Computer Says No"/>
              </a:rPr>
              <a:t>ROPOSED METHODOLOGY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98221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8426" y="34647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7163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9339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1968" y="4260492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3593" y="41956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090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938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2252" y="5892749"/>
            <a:ext cx="3827048" cy="127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>
                <a:solidFill>
                  <a:srgbClr val="FFFFFF"/>
                </a:solidFill>
                <a:latin typeface="Poppins Light"/>
              </a:rPr>
              <a:t>Prompt</a:t>
            </a:r>
          </a:p>
          <a:p>
            <a:pPr algn="ctr" marL="680441" indent="-340221" lvl="1">
              <a:lnSpc>
                <a:spcPts val="5105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Poppins Light"/>
              </a:rPr>
              <a:t> staffmeth0d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2270492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653071" y="5902274"/>
            <a:ext cx="3121512" cy="118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1"/>
              </a:lnSpc>
            </a:pPr>
            <a:r>
              <a:rPr lang="en-US" sz="2951">
                <a:solidFill>
                  <a:srgbClr val="FFFFFF"/>
                </a:solidFill>
                <a:latin typeface="Poppins Light"/>
              </a:rPr>
              <a:t>vector database</a:t>
            </a:r>
          </a:p>
          <a:p>
            <a:pPr algn="ctr" marL="637262" indent="-318631" lvl="1">
              <a:lnSpc>
                <a:spcPts val="478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Poppins Light"/>
              </a:rPr>
              <a:t>FAISS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4334" y="5873699"/>
            <a:ext cx="3121512" cy="342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9"/>
              </a:lnSpc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splitting</a:t>
            </a:r>
          </a:p>
          <a:p>
            <a:pPr algn="ctr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characterTextsplitter</a:t>
            </a:r>
          </a:p>
          <a:p>
            <a:pPr algn="ctr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RecursiveTextsplitter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454383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4675646" y="454520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93899" y="5892749"/>
            <a:ext cx="4523210" cy="397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</a:pPr>
            <a:r>
              <a:rPr lang="en-US" sz="3251">
                <a:solidFill>
                  <a:srgbClr val="FFFFFF"/>
                </a:solidFill>
                <a:latin typeface="Poppins Light"/>
              </a:rPr>
              <a:t>loding of documentation</a:t>
            </a:r>
          </a:p>
          <a:p>
            <a:pPr algn="ctr" marL="702031" indent="-351015" lvl="1">
              <a:lnSpc>
                <a:spcPts val="5267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Poppins Light"/>
              </a:rPr>
              <a:t>Text loader</a:t>
            </a:r>
          </a:p>
          <a:p>
            <a:pPr algn="ctr" marL="702031" indent="-351015" lvl="1">
              <a:lnSpc>
                <a:spcPts val="5267"/>
              </a:lnSpc>
              <a:buFont typeface="Arial"/>
              <a:buChar char="•"/>
            </a:pPr>
            <a:r>
              <a:rPr lang="en-US" sz="3251">
                <a:solidFill>
                  <a:srgbClr val="FFFFFF"/>
                </a:solidFill>
                <a:latin typeface="Poppins Light"/>
              </a:rPr>
              <a:t>UnstructuredURLloader</a:t>
            </a:r>
          </a:p>
          <a:p>
            <a:pPr algn="ctr">
              <a:lnSpc>
                <a:spcPts val="526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62836" y="695933"/>
            <a:ext cx="8041066" cy="115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8"/>
              </a:lnSpc>
              <a:spcBef>
                <a:spcPct val="0"/>
              </a:spcBef>
            </a:pPr>
            <a:r>
              <a:rPr lang="en-US" sz="10761">
                <a:solidFill>
                  <a:srgbClr val="FFFFFF"/>
                </a:solidFill>
                <a:latin typeface="Computer Says No"/>
              </a:rPr>
              <a:t>DETAILED PIPLINE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091052">
            <a:off x="-1532067" y="56604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235" y="3614887"/>
            <a:ext cx="18288000" cy="503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os: Used for interacting with the operating system (here, checking file existence).</a:t>
            </a:r>
          </a:p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streamlit as st: Used for creating the Streamlit web app interface.</a:t>
            </a:r>
          </a:p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pickle: Used for saving and loading the F</a:t>
            </a:r>
            <a:r>
              <a:rPr lang="en-US" sz="3200">
                <a:solidFill>
                  <a:srgbClr val="FFFFFF"/>
                </a:solidFill>
                <a:latin typeface="Canva Sans Bold"/>
              </a:rPr>
              <a:t>AISS index (a data structure for efficient retrieval).</a:t>
            </a:r>
          </a:p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time: Used for adding a slight delay (for visual feedback).</a:t>
            </a:r>
          </a:p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langchain libraries: Provide components for building AI pipelines (explained later).</a:t>
            </a:r>
          </a:p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dotenv: Used for loading environment variables from a .env file (likely for the OpenAI API key).</a:t>
            </a: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62" y="297268"/>
            <a:ext cx="6044109" cy="95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7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Poppins Light"/>
              </a:rPr>
              <a:t>Streamlit App Setup: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64143"/>
            <a:ext cx="18288000" cy="662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st.title: Creates a title for the app: "RockyBot: News Research Tool".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st.sidebar.title: Creates a title for the sidebar: "News Article URLs".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A loop using st.sidebar.text_input: Creates text input fields in the sidebar for users to enter up to 3 news article URLs.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st.sidebar.button: Creates a button in the sidebar labeled "Process URLs" to trigger processing.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file_path: Stores the path for saving the FAISS index file ("faiss_store_openai.pkl").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main_placeholder: Creates a placeholder element in the main content area for displaying messages.</a:t>
            </a:r>
          </a:p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llm = OpenAI: Initializes the OpenAI Large Language Model (LLM) for generating responses.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6481" y="49235"/>
            <a:ext cx="4852194" cy="97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9"/>
              </a:lnSpc>
              <a:spcBef>
                <a:spcPct val="0"/>
              </a:spcBef>
            </a:pPr>
            <a:r>
              <a:rPr lang="en-US" sz="4851">
                <a:solidFill>
                  <a:srgbClr val="FFFFFF"/>
                </a:solidFill>
                <a:latin typeface="Poppins Light"/>
              </a:rPr>
              <a:t>Processing URLS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5152" y="1417232"/>
            <a:ext cx="17812848" cy="810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loader = UnstructuredURLLoader(urls=urls): Creates a loader to load data from the provided URLs.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main_placeholder.text: Displays a message indicating data loading has started.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data = loader.load(): Loads the news article content.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text_splitter = ...: Creates a text splitter object to split the loaded data into smaller chunks.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main_placeholder.text: Displays a message indicating text splitting has started.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docs = text_splitter.split_documents(data): Splits the data into smaller text segments (e.g., paragraphs, sentences).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embeddings = OpenAIEmbeddings(): Creates an embedding object to generate numerical representations of the text segments using the OpenAI LLM.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vectorstore_openai = FAISS.from_documents(docs, embeddings): Creates a FAISS index to efficiently store and retrieve the embeddings.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main_placeholder.text: Displays a message indicating embedding vector creation has started.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time.sleep(2): Adds a 2-second delay (optional, for visual feedback).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with open(file_path, "wb") as f: Opens the file path in write binary mode.</a:t>
            </a:r>
          </a:p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mic Sans"/>
              </a:rPr>
              <a:t>pickle.dump(vectorstore_openai, f): Saves the FAISS index to the specified file path.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71450"/>
            <a:ext cx="13132054" cy="16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</a:p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151">
                <a:solidFill>
                  <a:srgbClr val="FFFFFF"/>
                </a:solidFill>
                <a:latin typeface="Cambria"/>
              </a:rPr>
              <a:t>User Query and Response Generation: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612895"/>
            <a:ext cx="17959682" cy="759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query = main_placeholder.text_input("Question: "): Creates a text input field in the main content area for the user to enter a question.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if query (executed if the user enters a question):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if os.path.exists(file_path): Checks if the FAISS index file exists.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with open(file_path, "rb") as f: Opens the file path in read binary mode.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vectorstore = pickle.load(f): Loads the FAISS index from the file.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chain = RetrievalQAWithSourcesChain.from_llm(...): Creates a RetrievalQAWithSourcesChain object, which combines retrieval and question answering using the loaded LLM and FAISS index.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result = chain({"question": query}, return_only_outputs=True): Executes the chain, passing the user's question and requesting only the outputs (answer and sources).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st.header("Answer"): Creates a header for the answer.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st.write(result["answer"]): Displays the answer generated by the LLM.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sources = result.get("sources", ""): Extracts the sources from the result (if available).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if sources: (executed if sources exist)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sources_list = sources.split("\n"): Splits the sources string by newlines into a list.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Comic Sans"/>
              </a:rPr>
              <a:t>A loop using st.write: Displays each source in the list.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843" y="175568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7368" y="350462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2130" y="5396102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7092" y="350462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1328" y="328450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328" y="1400683"/>
            <a:ext cx="5646292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OUTPUT AND 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42329" y="2819052"/>
            <a:ext cx="1256899" cy="1256899"/>
          </a:xfrm>
          <a:custGeom>
            <a:avLst/>
            <a:gdLst/>
            <a:ahLst/>
            <a:cxnLst/>
            <a:rect r="r" b="b" t="t" l="l"/>
            <a:pathLst>
              <a:path h="1256899" w="1256899">
                <a:moveTo>
                  <a:pt x="0" y="0"/>
                </a:moveTo>
                <a:lnTo>
                  <a:pt x="1256899" y="0"/>
                </a:lnTo>
                <a:lnTo>
                  <a:pt x="1256899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06570" y="4625107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15668" y="4475474"/>
            <a:ext cx="1273023" cy="1318574"/>
          </a:xfrm>
          <a:custGeom>
            <a:avLst/>
            <a:gdLst/>
            <a:ahLst/>
            <a:cxnLst/>
            <a:rect r="r" b="b" t="t" l="l"/>
            <a:pathLst>
              <a:path h="1318574" w="1273023">
                <a:moveTo>
                  <a:pt x="0" y="0"/>
                </a:moveTo>
                <a:lnTo>
                  <a:pt x="1273023" y="0"/>
                </a:lnTo>
                <a:lnTo>
                  <a:pt x="1273023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495179" y="6400344"/>
            <a:ext cx="1551199" cy="1204295"/>
          </a:xfrm>
          <a:custGeom>
            <a:avLst/>
            <a:gdLst/>
            <a:ahLst/>
            <a:cxnLst/>
            <a:rect r="r" b="b" t="t" l="l"/>
            <a:pathLst>
              <a:path h="1204295" w="1551199">
                <a:moveTo>
                  <a:pt x="0" y="0"/>
                </a:moveTo>
                <a:lnTo>
                  <a:pt x="1551199" y="0"/>
                </a:lnTo>
                <a:lnTo>
                  <a:pt x="1551199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6718267" y="2349098"/>
            <a:ext cx="7744761" cy="596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After processing the query, the app displays the resulting answer under a header named "Answer".If sources for the answer are available, they are displayed under a subheader named "Sources". These sources are presumably links or text snippets that provide context or justification for the answer.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33430" y="8585980"/>
            <a:ext cx="6941753" cy="129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Comic Sans"/>
              </a:rPr>
              <a:t>Result:-by giving the article it gives the answer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DAGBQzh8o-A</dc:identifier>
  <dcterms:modified xsi:type="dcterms:W3CDTF">2011-08-01T06:04:30Z</dcterms:modified>
  <cp:revision>1</cp:revision>
  <dc:title>Contact Us!</dc:title>
</cp:coreProperties>
</file>